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1" r:id="rId9"/>
    <p:sldId id="257" r:id="rId10"/>
    <p:sldId id="264" r:id="rId11"/>
    <p:sldId id="265" r:id="rId12"/>
    <p:sldId id="263"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78" d="100"/>
          <a:sy n="78" d="100"/>
        </p:scale>
        <p:origin x="878" y="72"/>
      </p:cViewPr>
      <p:guideLst>
        <p:guide orient="horz" pos="2160"/>
        <p:guide pos="384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7/29/2024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7/29/2024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328588" y="150595"/>
            <a:ext cx="5381418" cy="3957149"/>
          </a:xfrm>
        </p:spPr>
        <p:txBody>
          <a:bodyPr vert="horz" lIns="91440" tIns="45720" rIns="91440" bIns="45720" rtlCol="0" anchor="b">
            <a:normAutofit/>
          </a:bodyPr>
          <a:lstStyle/>
          <a:p>
            <a:pPr algn="ctr"/>
            <a:r>
              <a:rPr lang="en-US" sz="3800" dirty="0">
                <a:solidFill>
                  <a:schemeClr val="tx2"/>
                </a:solidFill>
              </a:rPr>
              <a:t>A look into nationwide mortality rates and the possible effect on healthcare costs </a:t>
            </a:r>
          </a:p>
        </p:txBody>
      </p:sp>
      <p:cxnSp>
        <p:nvCxnSpPr>
          <p:cNvPr id="32" name="Straight Connector 31">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Placeholder 4" descr="close up of calculator and stethoscope placed on invoice">
            <a:extLst>
              <a:ext uri="{FF2B5EF4-FFF2-40B4-BE49-F238E27FC236}">
                <a16:creationId xmlns:a16="http://schemas.microsoft.com/office/drawing/2014/main" id="{46A94FAD-594A-CF1A-A732-3DAE17BD936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339" r="19339"/>
          <a:stretch>
            <a:fillRect/>
          </a:stretch>
        </p:blipFill>
        <p:spPr>
          <a:xfrm>
            <a:off x="6117746" y="541964"/>
            <a:ext cx="5519108" cy="5782635"/>
          </a:xfrm>
          <a:prstGeom prst="rect">
            <a:avLst/>
          </a:prstGeo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pic>
        <p:nvPicPr>
          <p:cNvPr id="11" name="Picture Placeholder 10" descr="Man wearing a mask">
            <a:extLst>
              <a:ext uri="{FF2B5EF4-FFF2-40B4-BE49-F238E27FC236}">
                <a16:creationId xmlns:a16="http://schemas.microsoft.com/office/drawing/2014/main" id="{BA4EF48E-D0A1-BD6A-B004-541A0AE1CF6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006" r="12006"/>
          <a:stretch>
            <a:fillRect/>
          </a:stretch>
        </p:blipFill>
        <p:spPr/>
      </p:pic>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29553" y="638174"/>
            <a:ext cx="10529048" cy="1476375"/>
          </a:xfrm>
        </p:spPr>
        <p:txBody>
          <a:bodyPr vert="horz" lIns="91440" tIns="45720" rIns="91440" bIns="45720" rtlCol="0" anchor="ctr">
            <a:normAutofit/>
          </a:bodyPr>
          <a:lstStyle/>
          <a:p>
            <a:r>
              <a:rPr lang="en-US" dirty="0"/>
              <a:t>AGENDA</a:t>
            </a:r>
          </a:p>
        </p:txBody>
      </p:sp>
      <p:cxnSp>
        <p:nvCxnSpPr>
          <p:cNvPr id="34" name="Straight Connector 33">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129553" y="2114549"/>
            <a:ext cx="4632341" cy="419033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400" dirty="0"/>
              <a:t>Aim of the Project</a:t>
            </a:r>
          </a:p>
          <a:p>
            <a:pPr indent="-228600">
              <a:lnSpc>
                <a:spcPct val="100000"/>
              </a:lnSpc>
              <a:buFont typeface="Arial" panose="020B0604020202020204" pitchFamily="34" charset="0"/>
              <a:buChar char="•"/>
            </a:pPr>
            <a:r>
              <a:rPr lang="en-US" sz="2400" dirty="0"/>
              <a:t>Foundational Questions</a:t>
            </a:r>
          </a:p>
          <a:p>
            <a:pPr indent="-228600">
              <a:lnSpc>
                <a:spcPct val="100000"/>
              </a:lnSpc>
              <a:buFont typeface="Arial" panose="020B0604020202020204" pitchFamily="34" charset="0"/>
              <a:buChar char="•"/>
            </a:pPr>
            <a:r>
              <a:rPr lang="en-US" sz="2400" dirty="0"/>
              <a:t>Chronic Disease Mortality Rates Across the United States</a:t>
            </a:r>
          </a:p>
          <a:p>
            <a:pPr indent="-228600">
              <a:lnSpc>
                <a:spcPct val="100000"/>
              </a:lnSpc>
              <a:buFont typeface="Arial" panose="020B0604020202020204" pitchFamily="34" charset="0"/>
              <a:buChar char="•"/>
            </a:pPr>
            <a:r>
              <a:rPr lang="en-US" sz="2400" dirty="0"/>
              <a:t>Mortality Rates Across the United States</a:t>
            </a:r>
          </a:p>
          <a:p>
            <a:pPr indent="-228600">
              <a:lnSpc>
                <a:spcPct val="100000"/>
              </a:lnSpc>
              <a:buFont typeface="Arial" panose="020B0604020202020204" pitchFamily="34" charset="0"/>
              <a:buChar char="•"/>
            </a:pPr>
            <a:r>
              <a:rPr lang="en-US" sz="2400" dirty="0"/>
              <a:t>Healthcare Costs by Region</a:t>
            </a:r>
          </a:p>
          <a:p>
            <a:pPr indent="-228600">
              <a:lnSpc>
                <a:spcPct val="100000"/>
              </a:lnSpc>
              <a:buFont typeface="Arial" panose="020B0604020202020204" pitchFamily="34" charset="0"/>
              <a:buChar char="•"/>
            </a:pPr>
            <a:r>
              <a:rPr lang="en-US" sz="2400" dirty="0"/>
              <a:t>Findings</a:t>
            </a:r>
          </a:p>
          <a:p>
            <a:pPr indent="-228600">
              <a:lnSpc>
                <a:spcPct val="100000"/>
              </a:lnSpc>
              <a:buFont typeface="Arial" panose="020B0604020202020204" pitchFamily="34" charset="0"/>
              <a:buChar char="•"/>
            </a:pPr>
            <a:r>
              <a:rPr lang="en-US" sz="2400" dirty="0"/>
              <a:t>Ethical Considerations</a:t>
            </a:r>
          </a:p>
        </p:txBody>
      </p:sp>
      <p:cxnSp>
        <p:nvCxnSpPr>
          <p:cNvPr id="36" name="Straight Connector 35">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octor explaining something to an older woman">
            <a:extLst>
              <a:ext uri="{FF2B5EF4-FFF2-40B4-BE49-F238E27FC236}">
                <a16:creationId xmlns:a16="http://schemas.microsoft.com/office/drawing/2014/main" id="{5D60FB28-6571-0403-6FCC-006BDF54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7411"/>
            <a:ext cx="6999934" cy="6858000"/>
          </a:xfrm>
          <a:prstGeom prst="rect">
            <a:avLst/>
          </a:prstGeom>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6298" y="314325"/>
            <a:ext cx="6624509" cy="6558418"/>
          </a:xfrm>
        </p:spPr>
        <p:txBody>
          <a:bodyPr vert="horz" lIns="91440" tIns="45720" rIns="91440" bIns="45720" rtlCol="0" anchor="t">
            <a:noAutofit/>
          </a:bodyPr>
          <a:lstStyle/>
          <a:p>
            <a:pPr algn="l"/>
            <a:r>
              <a:rPr lang="en-US" sz="3400" b="1" i="1" kern="1200" cap="all" baseline="0" dirty="0">
                <a:solidFill>
                  <a:schemeClr val="tx2"/>
                </a:solidFill>
                <a:latin typeface="Bahnschrift Light" panose="020B0502040204020203" pitchFamily="34" charset="0"/>
              </a:rPr>
              <a:t>The aim of our project is to identify trends in healthcare outcomes. This project will look at the relationship between healthcare costs and death rates across the United States to find any correlation apparent that could show the following:</a:t>
            </a:r>
          </a:p>
        </p:txBody>
      </p:sp>
      <p:pic>
        <p:nvPicPr>
          <p:cNvPr id="6" name="Picture Placeholder 5" descr="Electrocardiogram">
            <a:extLst>
              <a:ext uri="{FF2B5EF4-FFF2-40B4-BE49-F238E27FC236}">
                <a16:creationId xmlns:a16="http://schemas.microsoft.com/office/drawing/2014/main" id="{2C506375-F140-B413-671B-BE5FCF9326C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337" r="16140"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29" name="Straight Connector 12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31" name="Rectangle 130">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Infinite question marks in 3D rendering">
            <a:extLst>
              <a:ext uri="{FF2B5EF4-FFF2-40B4-BE49-F238E27FC236}">
                <a16:creationId xmlns:a16="http://schemas.microsoft.com/office/drawing/2014/main" id="{E4FAE04E-43E8-81EF-99FF-8C69D3E321E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65" b="7865"/>
          <a:stretch/>
        </p:blipFill>
        <p:spPr>
          <a:xfrm>
            <a:off x="20" y="10"/>
            <a:ext cx="12191979" cy="6857989"/>
          </a:xfrm>
          <a:prstGeom prst="rect">
            <a:avLst/>
          </a:prstGeom>
        </p:spPr>
      </p:pic>
      <p:sp>
        <p:nvSpPr>
          <p:cNvPr id="133" name="Rectangle 132">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915916" y="3649389"/>
            <a:ext cx="6515100" cy="3202921"/>
          </a:xfrm>
        </p:spPr>
        <p:txBody>
          <a:bodyPr vert="horz" lIns="91440" tIns="45720" rIns="91440" bIns="45720" rtlCol="0" anchor="b">
            <a:noAutofit/>
          </a:bodyPr>
          <a:lstStyle/>
          <a:p>
            <a:r>
              <a:rPr lang="en-US" sz="3000" b="1" i="1" kern="1200" cap="all" baseline="0" dirty="0">
                <a:solidFill>
                  <a:srgbClr val="FFFFFF"/>
                </a:solidFill>
                <a:latin typeface="+mj-lt"/>
                <a:ea typeface="+mj-ea"/>
                <a:cs typeface="+mj-cs"/>
              </a:rPr>
              <a:t> - Do higher mortality rates due to higher chronic illness lead to an increase in healthcare costs by region?</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Do higher healthcare costs create a higher mortality rate due to inability to obtain proper healthcare?</a:t>
            </a:r>
            <a:br>
              <a:rPr lang="en-US" sz="3000" b="1" i="1" kern="1200" cap="all" baseline="0" dirty="0">
                <a:solidFill>
                  <a:srgbClr val="FFFFFF"/>
                </a:solidFill>
                <a:latin typeface="+mj-lt"/>
                <a:ea typeface="+mj-ea"/>
                <a:cs typeface="+mj-cs"/>
              </a:rPr>
            </a:br>
            <a:br>
              <a:rPr lang="en-US" sz="3000" b="1" i="1" kern="1200" cap="all" baseline="0" dirty="0">
                <a:solidFill>
                  <a:srgbClr val="FFFFFF"/>
                </a:solidFill>
                <a:latin typeface="+mj-lt"/>
                <a:ea typeface="+mj-ea"/>
                <a:cs typeface="+mj-cs"/>
              </a:rPr>
            </a:br>
            <a:r>
              <a:rPr lang="en-US" sz="3000" b="1" i="1" kern="1200" cap="all" baseline="0" dirty="0">
                <a:solidFill>
                  <a:srgbClr val="FFFFFF"/>
                </a:solidFill>
                <a:latin typeface="+mj-lt"/>
                <a:ea typeface="+mj-ea"/>
                <a:cs typeface="+mj-cs"/>
              </a:rPr>
              <a:t>- What are the most cost friendly states to live in when it comes to healthcare?</a:t>
            </a:r>
          </a:p>
        </p:txBody>
      </p:sp>
      <p:cxnSp>
        <p:nvCxnSpPr>
          <p:cNvPr id="135" name="Straight Connector 13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1" name="Straight Connector 1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5" name="Rectangle 14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4112" y="-3019933"/>
            <a:ext cx="2863537" cy="6448933"/>
          </a:xfrm>
        </p:spPr>
        <p:txBody>
          <a:bodyPr vert="horz" lIns="91440" tIns="45720" rIns="91440" bIns="45720" rtlCol="0" anchor="b">
            <a:normAutofit/>
          </a:bodyPr>
          <a:lstStyle/>
          <a:p>
            <a:pPr indent="-228600"/>
            <a:r>
              <a:rPr lang="en-US" sz="3200"/>
              <a:t>Chronic Disease Mortality Rates Across the United States</a:t>
            </a:r>
            <a:endParaRPr lang="en-US" sz="3200" dirty="0"/>
          </a:p>
        </p:txBody>
      </p:sp>
      <p:cxnSp>
        <p:nvCxnSpPr>
          <p:cNvPr id="149" name="Straight Connector 14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hart with text and numbers&#10;&#10;Description automatically generated with medium confidence">
            <a:extLst>
              <a:ext uri="{FF2B5EF4-FFF2-40B4-BE49-F238E27FC236}">
                <a16:creationId xmlns:a16="http://schemas.microsoft.com/office/drawing/2014/main" id="{A431646B-5A03-016D-25B6-E03B1829C5A2}"/>
              </a:ext>
            </a:extLst>
          </p:cNvPr>
          <p:cNvPicPr>
            <a:picLocks noChangeAspect="1"/>
          </p:cNvPicPr>
          <p:nvPr/>
        </p:nvPicPr>
        <p:blipFill>
          <a:blip r:embed="rId3">
            <a:extLst>
              <a:ext uri="{28A0092B-C50C-407E-A947-70E740481C1C}">
                <a14:useLocalDpi xmlns:a14="http://schemas.microsoft.com/office/drawing/2010/main" val="0"/>
              </a:ext>
            </a:extLst>
          </a:blip>
          <a:srcRect t="2085" r="-1" b="-1"/>
          <a:stretch/>
        </p:blipFill>
        <p:spPr>
          <a:xfrm>
            <a:off x="2762893" y="-8874"/>
            <a:ext cx="9429108" cy="6866874"/>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noFill/>
        </p:spPr>
        <p:txBody>
          <a:bodyPr/>
          <a:lstStyle/>
          <a:p>
            <a:r>
              <a:rPr lang="en-US"/>
              <a:t>SELECTING VISUAL AIDS</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noFill/>
        </p:spPr>
        <p:txBody>
          <a:bodyPr/>
          <a:lstStyle/>
          <a:p>
            <a:r>
              <a:rPr lang="en-US" dirty="0"/>
              <a:t>ENHANCING YOUR PRESENTATION</a:t>
            </a:r>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en-US" dirty="0"/>
              <a:t>EFFECTIVE DELIVERY TECHNIQUES</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solidFill>
            <a:schemeClr val="bg1"/>
          </a:solidFill>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solidFill>
            <a:schemeClr val="bg1"/>
          </a:solidFill>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43000" y="217923"/>
            <a:ext cx="9906000" cy="657028"/>
          </a:xfrm>
          <a:noFill/>
        </p:spPr>
        <p:txBody>
          <a:bodyPr/>
          <a:lstStyle/>
          <a:p>
            <a:pPr algn="ctr"/>
            <a:r>
              <a:rPr lang="en-US" dirty="0"/>
              <a:t>Findings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1347020" y="973394"/>
            <a:ext cx="9340646" cy="5009655"/>
          </a:xfrm>
          <a:noFill/>
        </p:spPr>
        <p:txBody>
          <a:bodyPr>
            <a:normAutofit/>
          </a:bodyPr>
          <a:lstStyle/>
          <a:p>
            <a:r>
              <a:rPr lang="en-US" sz="2000" dirty="0"/>
              <a:t>After reviewing the data in this project, we have come to the following conclusions:</a:t>
            </a:r>
          </a:p>
          <a:p>
            <a:pPr lvl="1"/>
            <a:r>
              <a:rPr lang="en-US" sz="2000" dirty="0"/>
              <a:t>The top 3 states in terms of healthcare costs are:</a:t>
            </a:r>
          </a:p>
          <a:p>
            <a:pPr lvl="1" indent="0">
              <a:buNone/>
            </a:pPr>
            <a:r>
              <a:rPr lang="en-US" sz="2000" dirty="0"/>
              <a:t>	-</a:t>
            </a:r>
          </a:p>
          <a:p>
            <a:pPr lvl="1" indent="0">
              <a:buNone/>
            </a:pPr>
            <a:r>
              <a:rPr lang="en-US" sz="2000" dirty="0"/>
              <a:t>	-</a:t>
            </a:r>
          </a:p>
          <a:p>
            <a:pPr lvl="1" indent="0">
              <a:buNone/>
            </a:pPr>
            <a:r>
              <a:rPr lang="en-US" sz="2000" dirty="0"/>
              <a:t>	-</a:t>
            </a:r>
          </a:p>
          <a:p>
            <a:pPr lvl="1"/>
            <a:r>
              <a:rPr lang="en-US" sz="2000" dirty="0"/>
              <a:t>States that have a higher trend of chronic caused deaths tend to have higher healthcare costs, although a look at overall cost of living in said states may show an increase in overall costs which affects healthcare coverage as well, </a:t>
            </a:r>
          </a:p>
          <a:p>
            <a:pPr lvl="1"/>
            <a:r>
              <a:rPr lang="en-US" sz="2000" dirty="0"/>
              <a:t>Looking at higher insurance costs alone may not directly cause higher mortality, they do correlate with more broad health system performance, access to care, and overall quality of life.</a:t>
            </a:r>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Stethoscope on white background">
            <a:extLst>
              <a:ext uri="{FF2B5EF4-FFF2-40B4-BE49-F238E27FC236}">
                <a16:creationId xmlns:a16="http://schemas.microsoft.com/office/drawing/2014/main" id="{75F4A522-ED13-5E14-A76D-715414B3A2E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61" r="-2" b="-2"/>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a:t>Ethical COnsiderations</a:t>
            </a:r>
          </a:p>
        </p:txBody>
      </p:sp>
      <p:cxnSp>
        <p:nvCxnSpPr>
          <p:cNvPr id="28" name="Straight Connector 27">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04902" y="2206255"/>
            <a:ext cx="5487146" cy="4118345"/>
          </a:xfrm>
        </p:spPr>
        <p:txBody>
          <a:bodyPr vert="horz" lIns="91440" tIns="45720" rIns="91440" bIns="45720" rtlCol="0">
            <a:normAutofit/>
          </a:bodyPr>
          <a:lstStyle/>
          <a:p>
            <a:pPr indent="-228600">
              <a:buFont typeface="Arial" panose="020B0604020202020204" pitchFamily="34" charset="0"/>
              <a:buChar char="•"/>
            </a:pPr>
            <a:r>
              <a:rPr lang="en-US" dirty="0"/>
              <a:t>Your ability to communicate effectively </a:t>
            </a:r>
            <a:br>
              <a:rPr lang="en-US" dirty="0"/>
            </a:br>
            <a:r>
              <a:rPr lang="en-US" dirty="0"/>
              <a:t>will leave a lasting impact on your </a:t>
            </a:r>
            <a:br>
              <a:rPr lang="en-US" dirty="0"/>
            </a:br>
            <a:r>
              <a:rPr lang="en-US" dirty="0"/>
              <a:t>audience</a:t>
            </a:r>
            <a:endParaRPr lang="en-US"/>
          </a:p>
          <a:p>
            <a:pPr indent="-228600">
              <a:buFont typeface="Arial" panose="020B0604020202020204" pitchFamily="34" charset="0"/>
              <a:buChar char="•"/>
            </a:pPr>
            <a:r>
              <a:rPr lang="en-US" dirty="0"/>
              <a:t>Effectively communicating involves not </a:t>
            </a:r>
            <a:br>
              <a:rPr lang="en-US" dirty="0"/>
            </a:br>
            <a:r>
              <a:rPr lang="en-US" dirty="0"/>
              <a:t>only delivering a message but also </a:t>
            </a:r>
            <a:br>
              <a:rPr lang="en-US" dirty="0"/>
            </a:br>
            <a:r>
              <a:rPr lang="en-US" dirty="0"/>
              <a:t>resonating with the experiences, values, </a:t>
            </a:r>
            <a:br>
              <a:rPr lang="en-US" dirty="0"/>
            </a:br>
            <a:r>
              <a:rPr lang="en-US" dirty="0"/>
              <a:t>and emotions of those listening </a:t>
            </a:r>
            <a:endParaRPr lang="en-US"/>
          </a:p>
        </p:txBody>
      </p:sp>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{32E760AA-FE41-4A38-AEA4-A4EF0C919A26}tf22797433_win32</Template>
  <TotalTime>782</TotalTime>
  <Words>382</Words>
  <Application>Microsoft Office PowerPoint</Application>
  <PresentationFormat>Widescreen</PresentationFormat>
  <Paragraphs>46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Bahnschrift Light</vt:lpstr>
      <vt:lpstr>Calibri</vt:lpstr>
      <vt:lpstr>Univers Condensed Light</vt:lpstr>
      <vt:lpstr>Walbaum Display Light</vt:lpstr>
      <vt:lpstr>AngleLinesVTI</vt:lpstr>
      <vt:lpstr>A look into nationwide mortality rates and the possible effect on healthcare costs </vt:lpstr>
      <vt:lpstr>AGENDA</vt:lpstr>
      <vt:lpstr>The aim of our project is to identify trends in healthcare outcomes. This project will look at the relationship between healthcare costs and death rates across the United States to find any correlation apparent that could show the following:</vt:lpstr>
      <vt:lpstr> - Do higher mortality rates due to higher chronic illness lead to an increase in healthcare costs by region?  - Do higher healthcare costs create a higher mortality rate due to inability to obtain proper healthcare?  - What are the most cost friendly states to live in when it comes to healthcare?</vt:lpstr>
      <vt:lpstr>Chronic Disease Mortality Rates Across the United States</vt:lpstr>
      <vt:lpstr>SELECTING VISUAL AIDS</vt:lpstr>
      <vt:lpstr>EFFECTIVE DELIVERY TECHNIQUES</vt:lpstr>
      <vt:lpstr>Findings</vt:lpstr>
      <vt:lpstr>Ethical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Ference</dc:creator>
  <cp:lastModifiedBy>Daniel Ference</cp:lastModifiedBy>
  <cp:revision>2</cp:revision>
  <dcterms:created xsi:type="dcterms:W3CDTF">2024-07-27T18:56:24Z</dcterms:created>
  <dcterms:modified xsi:type="dcterms:W3CDTF">2024-07-29T15:37:29Z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